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3" r:id="rId3"/>
    <p:sldId id="284" r:id="rId4"/>
    <p:sldId id="290" r:id="rId5"/>
    <p:sldId id="282" r:id="rId6"/>
    <p:sldId id="286" r:id="rId7"/>
    <p:sldId id="297" r:id="rId8"/>
    <p:sldId id="298" r:id="rId9"/>
    <p:sldId id="295" r:id="rId10"/>
    <p:sldId id="296" r:id="rId11"/>
    <p:sldId id="288" r:id="rId12"/>
    <p:sldId id="289" r:id="rId13"/>
    <p:sldId id="291" r:id="rId14"/>
    <p:sldId id="292" r:id="rId15"/>
    <p:sldId id="293" r:id="rId16"/>
    <p:sldId id="294" r:id="rId17"/>
    <p:sldId id="303" r:id="rId18"/>
    <p:sldId id="304" r:id="rId19"/>
    <p:sldId id="305" r:id="rId20"/>
    <p:sldId id="287" r:id="rId21"/>
    <p:sldId id="299" r:id="rId22"/>
    <p:sldId id="300" r:id="rId23"/>
    <p:sldId id="301" r:id="rId24"/>
    <p:sldId id="302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6568"/>
    <a:srgbClr val="FE4100"/>
    <a:srgbClr val="88A19D"/>
    <a:srgbClr val="F1410E"/>
    <a:srgbClr val="2944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7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435" y="797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49FEE7F-0E58-4ACB-A164-564486CEA3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EF8604A-6692-44AF-BE0F-2CBB294C6E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C217B34-14B8-4EE0-8100-9B275CCD2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2018/9/15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40F8D4D-17B4-4513-AB40-5534A882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F9E2EA8-F389-48BB-9EBC-53DC1A4D2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40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00051DE-5A76-41D9-AA31-54B18DAD0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09D7A39-DE31-49B5-AA00-CF570A8EF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4B526D7-E95D-4D60-8CF9-46D4DDD4B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2018/9/15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1AD0606-B009-440F-99A0-E3458282F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D99F340-C763-4BC0-BAE2-F44144191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31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DFDDEF74-3317-40EC-B587-5CF9CBFCB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C26E4A1-197F-4066-8356-736C6EA687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C2C0D73-BE11-4233-B383-CFCE1E4B5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2018/9/15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6C7F9D-7745-42E3-BD33-173A406FC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18A4E2B-CC7B-4019-836F-FCDDCCEBB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46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3A36F50-081C-4364-AD6D-0FAA47547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5573034-0D76-4CEC-A291-E5CEEB52E1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114AD5D-F9B6-4D13-BCD9-7F0243BD1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2018/9/15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EB5C0A6-3B1F-402E-86D2-287B1C8D5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F7272B2-1A7D-4A79-920C-0EA1AF1AE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12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0279733-72DF-4DC5-A8EF-278242007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A94C565-ECF2-4AD6-A215-77D72C695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247E373-F56E-40A5-8D6B-D77E4B3C2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2018/9/15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DEB4FF9-A9EE-4949-87B0-67CDCCF04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8DD9FC9-486E-4BE9-81DC-07796EE02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9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705AE81-2E2F-46D1-970B-D6AF0A461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41FAE98-A8A1-40F6-82E4-880D9FFC73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0D13C6E-B6CD-4F6C-B693-D2CFC0F12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93EFAFE-1CDE-44FB-8AC2-77B4DCB09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2018/9/15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83BB301-9AE7-468C-B32E-B05EDAF2B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676E023-25C5-460F-85CE-62064B401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04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D742EEC-3790-4FAA-A3E5-1C3BA1FE7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1DC8669-1110-4733-AAC8-A8EF1A07A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4E08D8A-976E-41B9-9757-CD5B17C07C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98E572B8-01C6-4D05-959C-B8D5368899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E8E520B-9338-431A-8243-2C1190ABB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7B696DE-8B7B-46C0-A108-157BD921C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2018/9/15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14B2B5C-FBB5-420E-B82F-597C1829B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1CC15CF4-81DD-44D6-9342-2C2793088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4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E4B3BA-21CD-46FE-AE9B-F54A0E9DD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9319CC69-DE2B-4213-B8EC-0C1648B23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2018/9/15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3FBF13B6-6C15-4718-948F-A3B1C8BD7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50C8B97-3662-43DC-94ED-8141CE975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5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5115C27E-D4D7-471B-855F-36DFFB34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2018/9/15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027775A-29DC-4911-ADF3-FC3ED5D27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262AC3F-A5F9-475F-A96A-E19625E78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21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C3EA158-90CA-430F-BA1A-957223673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32B23BE-2817-48D9-8C3B-995776E72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A1AAE15-F1F7-40B0-95A6-4F2635B28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D1B85EE-95DB-4E67-B01F-A56D68CB6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2018/9/15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7BCCEF2-D201-4B0B-A49D-E94433872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289ECEE-106B-4146-A59A-A248E8143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63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895BE2C-8C2E-4031-A0A3-D3BB5E508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98E5444-3985-4A95-A6E7-818CA20AC9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9A864AE-296E-47E9-A8BD-1EFC107FA0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52913D1-A79D-4148-8414-50CCDF883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2018/9/15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BF96DAD-A4E9-4356-B92B-4F79D3338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5F3D108-24EF-41DF-BE83-25F43D6B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05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6C9A41BA-A76A-45CA-B0DA-CC395727D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42269D3-B9ED-4D87-B793-4FA565310F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37E539C-9E80-4F8D-AF5F-6AF8A95FB3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669B5-480E-4D8D-8479-F3F9E6798BC0}" type="datetimeFigureOut">
              <a:rPr lang="zh-CN" altLang="en-US" smtClean="0"/>
              <a:t>2018/9/15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EE4871A-3941-4C68-BF48-5B6F5FF71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199189C-4616-4D8D-BC30-4281A5C48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85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../zheng.wav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hyperlink" Target="li.wav" TargetMode="External"/><Relationship Id="rId4" Type="http://schemas.openxmlformats.org/officeDocument/2006/relationships/hyperlink" Target="gu.wav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剪贴画&#10;&#10;已生成高可信度的说明">
            <a:extLst>
              <a:ext uri="{FF2B5EF4-FFF2-40B4-BE49-F238E27FC236}">
                <a16:creationId xmlns:a16="http://schemas.microsoft.com/office/drawing/2014/main" xmlns="" id="{B297BB0F-D748-44ED-BE41-5F0E2BEF43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FE48D4C-89F7-47C4-8E85-6D1A20371798}"/>
              </a:ext>
            </a:extLst>
          </p:cNvPr>
          <p:cNvSpPr txBox="1"/>
          <p:nvPr/>
        </p:nvSpPr>
        <p:spPr>
          <a:xfrm>
            <a:off x="5041063" y="1453470"/>
            <a:ext cx="21515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cs typeface="+mn-ea"/>
                <a:sym typeface="+mn-lt"/>
              </a:rPr>
              <a:t>掌 声</a:t>
            </a: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xmlns="" id="{C8E3C9A2-9695-4365-82B0-9A6276AD171F}"/>
              </a:ext>
            </a:extLst>
          </p:cNvPr>
          <p:cNvSpPr txBox="1"/>
          <p:nvPr/>
        </p:nvSpPr>
        <p:spPr>
          <a:xfrm>
            <a:off x="3695343" y="2597446"/>
            <a:ext cx="4801314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spc="600">
                <a:solidFill>
                  <a:schemeClr val="bg1"/>
                </a:solidFill>
                <a:cs typeface="+mn-ea"/>
                <a:sym typeface="+mn-lt"/>
              </a:rPr>
              <a:t>人</a:t>
            </a:r>
            <a:r>
              <a:rPr lang="zh-CN" altLang="en-US" sz="2400" spc="600" smtClean="0">
                <a:solidFill>
                  <a:schemeClr val="bg1"/>
                </a:solidFill>
                <a:cs typeface="+mn-ea"/>
                <a:sym typeface="+mn-lt"/>
              </a:rPr>
              <a:t>教新课标三年级语文上册</a:t>
            </a:r>
            <a:endParaRPr lang="en-US" sz="24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xmlns="" id="{970C130A-2F86-4585-B087-08BE03C5F9A7}"/>
              </a:ext>
            </a:extLst>
          </p:cNvPr>
          <p:cNvSpPr txBox="1"/>
          <p:nvPr/>
        </p:nvSpPr>
        <p:spPr>
          <a:xfrm>
            <a:off x="3686628" y="3244334"/>
            <a:ext cx="481874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>
                <a:solidFill>
                  <a:schemeClr val="bg1"/>
                </a:solidFill>
                <a:cs typeface="+mn-ea"/>
                <a:sym typeface="+mn-lt"/>
              </a:rPr>
              <a:t>教师</a:t>
            </a:r>
            <a:r>
              <a:rPr lang="en-US" altLang="zh-CN" spc="600" smtClean="0">
                <a:solidFill>
                  <a:schemeClr val="bg1"/>
                </a:solidFill>
                <a:cs typeface="+mn-ea"/>
                <a:sym typeface="+mn-lt"/>
              </a:rPr>
              <a:t>:</a:t>
            </a:r>
            <a:r>
              <a:rPr lang="zh-CN" altLang="en-US" spc="600" smtClean="0">
                <a:solidFill>
                  <a:schemeClr val="bg1"/>
                </a:solidFill>
                <a:cs typeface="+mn-ea"/>
                <a:sym typeface="+mn-lt"/>
              </a:rPr>
              <a:t>李某某 </a:t>
            </a:r>
            <a:r>
              <a:rPr lang="zh-CN" altLang="en-US" spc="600" dirty="0">
                <a:solidFill>
                  <a:schemeClr val="bg1"/>
                </a:solidFill>
                <a:cs typeface="+mn-ea"/>
                <a:sym typeface="+mn-lt"/>
              </a:rPr>
              <a:t>日期</a:t>
            </a:r>
            <a:r>
              <a:rPr lang="zh-CN" altLang="en-US" spc="60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pc="600" smtClean="0">
                <a:solidFill>
                  <a:schemeClr val="bg1"/>
                </a:solidFill>
                <a:cs typeface="+mn-ea"/>
                <a:sym typeface="+mn-lt"/>
              </a:rPr>
              <a:t>2018.9.9</a:t>
            </a:r>
            <a:endParaRPr lang="en-US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71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字词学习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9506689C-97C7-4A59-8E86-FF19ED0E9803}"/>
              </a:ext>
            </a:extLst>
          </p:cNvPr>
          <p:cNvSpPr txBox="1"/>
          <p:nvPr/>
        </p:nvSpPr>
        <p:spPr>
          <a:xfrm flipH="1">
            <a:off x="381000" y="685800"/>
            <a:ext cx="3067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1065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英子变成：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8696199-1EAC-4D94-8CB6-E64CFC4D410F}"/>
              </a:ext>
            </a:extLst>
          </p:cNvPr>
          <p:cNvSpPr txBox="1">
            <a:spLocks noChangeArrowheads="1"/>
          </p:cNvSpPr>
          <p:nvPr/>
        </p:nvSpPr>
        <p:spPr>
          <a:xfrm>
            <a:off x="3767137" y="1854924"/>
            <a:ext cx="8424863" cy="20796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开朗        快乐    </a:t>
            </a:r>
            <a:endParaRPr lang="en-US" altLang="zh-CN" sz="540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en-US" altLang="zh-CN" sz="540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540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自信       爱与人交往</a:t>
            </a:r>
          </a:p>
        </p:txBody>
      </p:sp>
    </p:spTree>
    <p:extLst>
      <p:ext uri="{BB962C8B-B14F-4D97-AF65-F5344CB8AC3E}">
        <p14:creationId xmlns:p14="http://schemas.microsoft.com/office/powerpoint/2010/main" val="371042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包含 剪贴画&#10;&#10;已生成高可信度的说明">
            <a:extLst>
              <a:ext uri="{FF2B5EF4-FFF2-40B4-BE49-F238E27FC236}">
                <a16:creationId xmlns:a16="http://schemas.microsoft.com/office/drawing/2014/main" xmlns="" id="{4C982A32-2B41-4BB3-B2F5-CA75124A8E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0A6A37-CE6F-4FD0-AB0A-5ED2D96FFE4F}"/>
              </a:ext>
            </a:extLst>
          </p:cNvPr>
          <p:cNvCxnSpPr>
            <a:cxnSpLocks/>
          </p:cNvCxnSpPr>
          <p:nvPr/>
        </p:nvCxnSpPr>
        <p:spPr>
          <a:xfrm flipV="1">
            <a:off x="4879728" y="1236439"/>
            <a:ext cx="0" cy="350050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4">
            <a:extLst>
              <a:ext uri="{FF2B5EF4-FFF2-40B4-BE49-F238E27FC236}">
                <a16:creationId xmlns:a16="http://schemas.microsoft.com/office/drawing/2014/main" xmlns="" id="{3FD51E21-350A-4C10-ADB4-D47D16A6E937}"/>
              </a:ext>
            </a:extLst>
          </p:cNvPr>
          <p:cNvSpPr txBox="1"/>
          <p:nvPr/>
        </p:nvSpPr>
        <p:spPr>
          <a:xfrm>
            <a:off x="3710853" y="1840871"/>
            <a:ext cx="923330" cy="216982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4800" spc="600" dirty="0">
                <a:solidFill>
                  <a:schemeClr val="bg1"/>
                </a:solidFill>
                <a:cs typeface="+mn-ea"/>
                <a:sym typeface="+mn-lt"/>
              </a:rPr>
              <a:t>第三节</a:t>
            </a:r>
            <a:endParaRPr lang="en-US" altLang="zh-CN" sz="48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E2D90A2-1391-4F74-A6E6-68BE1E5F7533}"/>
              </a:ext>
            </a:extLst>
          </p:cNvPr>
          <p:cNvSpPr/>
          <p:nvPr/>
        </p:nvSpPr>
        <p:spPr>
          <a:xfrm>
            <a:off x="4879728" y="2721114"/>
            <a:ext cx="4237739" cy="707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4600" spc="300" noProof="1">
                <a:solidFill>
                  <a:schemeClr val="bg1"/>
                </a:solidFill>
                <a:cs typeface="+mn-ea"/>
                <a:sym typeface="+mn-lt"/>
              </a:rPr>
              <a:t>课文赏析</a:t>
            </a:r>
          </a:p>
        </p:txBody>
      </p:sp>
    </p:spTree>
    <p:extLst>
      <p:ext uri="{BB962C8B-B14F-4D97-AF65-F5344CB8AC3E}">
        <p14:creationId xmlns:p14="http://schemas.microsoft.com/office/powerpoint/2010/main" val="292124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xmlns="" id="{8B1D12B4-E71A-4CB8-AEEC-EB23F1DDE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1099" y="1084186"/>
            <a:ext cx="72723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快速默读课文第一自然段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3BE824F4-06D9-411C-B7CD-30EA10F58F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36" y="2260704"/>
            <a:ext cx="8839200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要求：</a:t>
            </a:r>
          </a:p>
          <a:p>
            <a:pPr eaLnBrk="1" hangingPunct="1"/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endParaRPr lang="en-US" altLang="zh-CN" sz="30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、原来的英子是一个什么样的小女孩？</a:t>
            </a:r>
          </a:p>
          <a:p>
            <a:pPr eaLnBrk="1" hangingPunct="1"/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endParaRPr lang="en-US" altLang="zh-CN" sz="30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en-US" altLang="zh-CN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2</a:t>
            </a:r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、边读边勾划出最让你难过的语句。</a:t>
            </a:r>
          </a:p>
        </p:txBody>
      </p:sp>
    </p:spTree>
    <p:extLst>
      <p:ext uri="{BB962C8B-B14F-4D97-AF65-F5344CB8AC3E}">
        <p14:creationId xmlns:p14="http://schemas.microsoft.com/office/powerpoint/2010/main" val="109635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B73F1FD-96FD-49B8-8C76-99372363F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8444" y="1341854"/>
            <a:ext cx="9155111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           </a:t>
            </a: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上小学的时候，我们班有位叫英子的同学。</a:t>
            </a:r>
            <a:endParaRPr lang="en-US" altLang="zh-CN" sz="28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 sz="28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28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她很文静，总是默默地坐在教室的一角。</a:t>
            </a: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上课前，她</a:t>
            </a:r>
            <a:endParaRPr lang="en-US" altLang="zh-CN" sz="28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 sz="28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28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早早地就来到教室，</a:t>
            </a: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下课后，她又</a:t>
            </a:r>
            <a:r>
              <a:rPr lang="zh-CN" altLang="en-US" sz="28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总是最后个离开。</a:t>
            </a:r>
            <a:endParaRPr lang="en-US" altLang="zh-CN" sz="2800" b="0" dirty="0">
              <a:solidFill>
                <a:srgbClr val="FE41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 sz="28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因为她得过小儿麻痹症，腿脚落下了残疾，不愿意让</a:t>
            </a:r>
            <a:endParaRPr lang="en-US" altLang="zh-CN" sz="28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 sz="28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别人看见她走路的姿势。</a:t>
            </a:r>
          </a:p>
        </p:txBody>
      </p:sp>
    </p:spTree>
    <p:extLst>
      <p:ext uri="{BB962C8B-B14F-4D97-AF65-F5344CB8AC3E}">
        <p14:creationId xmlns:p14="http://schemas.microsoft.com/office/powerpoint/2010/main" val="332755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xmlns="" id="{3563008B-B0FF-4D40-B288-13F112A1A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2363" y="1515427"/>
            <a:ext cx="8351837" cy="1510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  <a:buFont typeface="Wingdings" panose="05000000000000000000" pitchFamily="2" charset="2"/>
              <a:buNone/>
            </a:pP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读课文</a:t>
            </a:r>
            <a:r>
              <a:rPr lang="zh-CN" altLang="en-US" sz="3600" b="0" u="sng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第四自然段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kumimoji="0"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这时的英子又给你留下了什么印象？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7C5ED774-9631-47AB-A7CD-9EDA7109D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1888" y="3460114"/>
            <a:ext cx="6647974" cy="762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  <a:buFont typeface="Wingdings" panose="05000000000000000000" pitchFamily="2" charset="2"/>
              <a:buNone/>
            </a:pPr>
            <a:r>
              <a:rPr kumimoji="0"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英子为什么会有这么大变化的呢</a:t>
            </a:r>
          </a:p>
        </p:txBody>
      </p:sp>
      <p:sp>
        <p:nvSpPr>
          <p:cNvPr id="7" name="AutoShape 8">
            <a:hlinkClick r:id="rId3" action="ppaction://hlinksldjump"/>
            <a:extLst>
              <a:ext uri="{FF2B5EF4-FFF2-40B4-BE49-F238E27FC236}">
                <a16:creationId xmlns:a16="http://schemas.microsoft.com/office/drawing/2014/main" xmlns="" id="{1FD7AC29-1729-41FD-B0B0-6394E1272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1368" y="644366"/>
            <a:ext cx="1296987" cy="719138"/>
          </a:xfrm>
          <a:prstGeom prst="cloudCallout">
            <a:avLst>
              <a:gd name="adj1" fmla="val -69093"/>
              <a:gd name="adj2" fmla="val 80241"/>
            </a:avLst>
          </a:prstGeom>
          <a:solidFill>
            <a:srgbClr val="10656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</a:p>
        </p:txBody>
      </p:sp>
      <p:sp>
        <p:nvSpPr>
          <p:cNvPr id="8" name="AutoShape 9">
            <a:hlinkClick r:id="rId4" action="ppaction://hlinksldjump"/>
            <a:extLst>
              <a:ext uri="{FF2B5EF4-FFF2-40B4-BE49-F238E27FC236}">
                <a16:creationId xmlns:a16="http://schemas.microsoft.com/office/drawing/2014/main" xmlns="" id="{42B2CC60-E91F-46A3-ABF6-F78EEE166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043" y="4297014"/>
            <a:ext cx="1152525" cy="719138"/>
          </a:xfrm>
          <a:prstGeom prst="wedgeEllipseCallout">
            <a:avLst>
              <a:gd name="adj1" fmla="val 46556"/>
              <a:gd name="adj2" fmla="val -93708"/>
            </a:avLst>
          </a:prstGeom>
          <a:solidFill>
            <a:srgbClr val="10656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278725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utoUpdateAnimBg="0"/>
      <p:bldP spid="6" grpId="0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xmlns="" id="{67FD701F-EECC-41DE-9D92-F8074D9472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722765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轮到英子的时候，全班同学的目光一齐投向了那个角落，英子</a:t>
            </a:r>
            <a:r>
              <a:rPr lang="zh-CN" altLang="en-US" sz="30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立刻把头低了下去</a:t>
            </a:r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。 </a:t>
            </a: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xmlns="" id="{E3FB3E70-A8B0-4737-AD5B-2C730E46A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687941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000" b="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英子</a:t>
            </a:r>
            <a:r>
              <a:rPr lang="zh-CN" altLang="en-US" sz="30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犹豫</a:t>
            </a:r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了一会儿，</a:t>
            </a:r>
            <a:r>
              <a:rPr lang="zh-CN" altLang="en-US" sz="30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慢吞吞</a:t>
            </a:r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地站了起来，眼圈</a:t>
            </a:r>
            <a:r>
              <a:rPr lang="zh-CN" altLang="en-US" sz="30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红红的</a:t>
            </a:r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。  </a:t>
            </a:r>
          </a:p>
        </p:txBody>
      </p:sp>
    </p:spTree>
    <p:extLst>
      <p:ext uri="{BB962C8B-B14F-4D97-AF65-F5344CB8AC3E}">
        <p14:creationId xmlns:p14="http://schemas.microsoft.com/office/powerpoint/2010/main" val="149415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xmlns="" id="{B3BF46EC-EFFB-483E-9F1A-214ABFAA7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7350" y="1798956"/>
            <a:ext cx="842486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就在英子刚刚站定的那一刻，教室里</a:t>
            </a:r>
            <a:r>
              <a:rPr lang="zh-CN" altLang="en-US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骤然间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响起了掌声</a:t>
            </a: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那掌声</a:t>
            </a:r>
            <a:r>
              <a:rPr lang="zh-CN" altLang="en-US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热烈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而</a:t>
            </a:r>
            <a:r>
              <a:rPr lang="zh-CN" altLang="en-US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持久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xmlns="" id="{FA959A66-99B4-46D0-B70C-A55218A74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465513"/>
            <a:ext cx="81359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故事讲完了，教室里又响起了</a:t>
            </a:r>
            <a:r>
              <a:rPr lang="zh-CN" altLang="en-US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热烈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的掌声。</a:t>
            </a:r>
          </a:p>
        </p:txBody>
      </p:sp>
    </p:spTree>
    <p:extLst>
      <p:ext uri="{BB962C8B-B14F-4D97-AF65-F5344CB8AC3E}">
        <p14:creationId xmlns:p14="http://schemas.microsoft.com/office/powerpoint/2010/main" val="311959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775F67D-6B8D-4E50-9A9B-872D4B74F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2050" y="1806446"/>
            <a:ext cx="748823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GB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  同学们为什么给英子</a:t>
            </a:r>
            <a:r>
              <a:rPr lang="zh-CN" altLang="en-GB" sz="3200" b="0" u="sng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掌声</a:t>
            </a:r>
            <a:r>
              <a:rPr lang="zh-CN" altLang="en-GB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  <a:endParaRPr lang="zh-CN" altLang="en-US" sz="32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ED25E8C-8307-489F-AD5E-2AD1AF021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3184236"/>
            <a:ext cx="791051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GB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同学们的</a:t>
            </a:r>
            <a:r>
              <a:rPr lang="zh-CN" altLang="en-GB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第一次掌声</a:t>
            </a:r>
            <a:r>
              <a:rPr lang="zh-CN" altLang="en-GB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和</a:t>
            </a:r>
            <a:r>
              <a:rPr lang="zh-CN" altLang="en-GB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第二次掌声</a:t>
            </a:r>
            <a:r>
              <a:rPr lang="zh-CN" altLang="en-GB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有什么不同？</a:t>
            </a:r>
            <a:endParaRPr lang="zh-CN" altLang="en-US" sz="32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354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0BA5C2C-AAB0-494B-AC93-0DF64150AE5D}"/>
              </a:ext>
            </a:extLst>
          </p:cNvPr>
          <p:cNvSpPr txBox="1">
            <a:spLocks noChangeArrowheads="1"/>
          </p:cNvSpPr>
          <p:nvPr/>
        </p:nvSpPr>
        <p:spPr>
          <a:xfrm>
            <a:off x="1524000" y="1724055"/>
            <a:ext cx="9144000" cy="1371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320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第一次掌声，大家</a:t>
            </a:r>
            <a:r>
              <a:rPr lang="zh-CN" altLang="en-US" sz="320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为什么</a:t>
            </a:r>
            <a:r>
              <a:rPr lang="zh-CN" altLang="en-US" sz="320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为英子鼓掌？他们可能会在心里给英子</a:t>
            </a:r>
            <a:r>
              <a:rPr lang="zh-CN" altLang="en-US" sz="320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说什么</a:t>
            </a:r>
            <a:r>
              <a:rPr lang="zh-CN" altLang="en-US" sz="320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62A071F-CEBA-40F0-A8C3-01517F202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3694" y="3429000"/>
            <a:ext cx="896461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GB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  你终于克服了自己的懦弱，你真勇敢，你一定行，我们大家都相信你</a:t>
            </a:r>
            <a:r>
              <a:rPr lang="en-GB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......</a:t>
            </a:r>
            <a:endParaRPr lang="en-US" altLang="zh-CN" sz="32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502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课文赏析</a:t>
            </a:r>
          </a:p>
        </p:txBody>
      </p:sp>
      <p:sp>
        <p:nvSpPr>
          <p:cNvPr id="5" name="Text Box 15">
            <a:extLst>
              <a:ext uri="{FF2B5EF4-FFF2-40B4-BE49-F238E27FC236}">
                <a16:creationId xmlns:a16="http://schemas.microsoft.com/office/drawing/2014/main" xmlns="" id="{44B1FFBC-8CAF-4B5D-96E3-D889F82481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5925" y="1408134"/>
            <a:ext cx="882015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   “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我永远不会忘记那掌声，因为它使我明白，</a:t>
            </a:r>
            <a:endParaRPr lang="en-US" altLang="zh-CN" sz="32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同学们并没有歧视我。大家的掌声给了我极大的</a:t>
            </a:r>
            <a:endParaRPr lang="en-US" altLang="zh-CN" sz="32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鼓励，使我鼓起勇气</a:t>
            </a:r>
            <a:r>
              <a:rPr lang="zh-CN" altLang="en-US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微笑着面对生活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。” 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9CC0C8F1-3A03-488D-A7AB-C92BB01F807A}"/>
              </a:ext>
            </a:extLst>
          </p:cNvPr>
          <p:cNvSpPr txBox="1">
            <a:spLocks noChangeArrowheads="1"/>
          </p:cNvSpPr>
          <p:nvPr/>
        </p:nvSpPr>
        <p:spPr>
          <a:xfrm>
            <a:off x="1038225" y="3981467"/>
            <a:ext cx="9144000" cy="8708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320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从英子的</a:t>
            </a:r>
            <a:r>
              <a:rPr lang="zh-CN" altLang="en-US" sz="3200" u="sng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变化</a:t>
            </a:r>
            <a:r>
              <a:rPr lang="zh-CN" altLang="en-US" sz="320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和</a:t>
            </a:r>
            <a:r>
              <a:rPr lang="zh-CN" altLang="en-US" sz="3200" u="sng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两次掌声</a:t>
            </a:r>
            <a:r>
              <a:rPr lang="zh-CN" altLang="en-US" sz="320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中，你体会到了什么？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xmlns="" id="{1AA69786-4CBF-4769-93A1-D9E966C56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4792433"/>
            <a:ext cx="84963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尊重，理解，鼓励可以改变一个人！</a:t>
            </a:r>
          </a:p>
        </p:txBody>
      </p:sp>
    </p:spTree>
    <p:extLst>
      <p:ext uri="{BB962C8B-B14F-4D97-AF65-F5344CB8AC3E}">
        <p14:creationId xmlns:p14="http://schemas.microsoft.com/office/powerpoint/2010/main" val="320266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剪贴画&#10;&#10;已生成高可信度的说明">
            <a:extLst>
              <a:ext uri="{FF2B5EF4-FFF2-40B4-BE49-F238E27FC236}">
                <a16:creationId xmlns:a16="http://schemas.microsoft.com/office/drawing/2014/main" xmlns="" id="{A3216AF7-F7CA-415A-9E08-109DC570D0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B855F0D-2406-4F74-BC9A-D8A24461A3D5}"/>
              </a:ext>
            </a:extLst>
          </p:cNvPr>
          <p:cNvGrpSpPr/>
          <p:nvPr/>
        </p:nvGrpSpPr>
        <p:grpSpPr>
          <a:xfrm>
            <a:off x="5109633" y="1885157"/>
            <a:ext cx="3469652" cy="3087686"/>
            <a:chOff x="3548970" y="2241096"/>
            <a:chExt cx="2869942" cy="2553996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64473460-2247-439E-9CEC-0B26A734825F}"/>
                </a:ext>
              </a:extLst>
            </p:cNvPr>
            <p:cNvSpPr/>
            <p:nvPr/>
          </p:nvSpPr>
          <p:spPr>
            <a:xfrm>
              <a:off x="3548970" y="2241096"/>
              <a:ext cx="465137" cy="463550"/>
            </a:xfrm>
            <a:prstGeom prst="ellipse">
              <a:avLst/>
            </a:prstGeom>
            <a:solidFill>
              <a:srgbClr val="F5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noProof="1">
                  <a:solidFill>
                    <a:srgbClr val="2C9598"/>
                  </a:solidFill>
                  <a:cs typeface="+mn-ea"/>
                  <a:sym typeface="+mn-lt"/>
                </a:rPr>
                <a:t>1</a:t>
              </a:r>
              <a:endParaRPr lang="zh-CN" altLang="en-US" sz="2000" noProof="1">
                <a:solidFill>
                  <a:srgbClr val="2C9598"/>
                </a:solidFill>
                <a:cs typeface="+mn-ea"/>
                <a:sym typeface="+mn-lt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0B8BFB5F-8991-4BA9-AAF5-8BBA9F5CC4D8}"/>
                </a:ext>
              </a:extLst>
            </p:cNvPr>
            <p:cNvSpPr/>
            <p:nvPr/>
          </p:nvSpPr>
          <p:spPr>
            <a:xfrm>
              <a:off x="3548970" y="2898321"/>
              <a:ext cx="465137" cy="465138"/>
            </a:xfrm>
            <a:prstGeom prst="ellipse">
              <a:avLst/>
            </a:prstGeom>
            <a:solidFill>
              <a:srgbClr val="F5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noProof="1">
                  <a:solidFill>
                    <a:srgbClr val="2C9598"/>
                  </a:solidFill>
                  <a:cs typeface="+mn-ea"/>
                  <a:sym typeface="+mn-lt"/>
                </a:rPr>
                <a:t>2</a:t>
              </a:r>
              <a:endParaRPr lang="zh-CN" altLang="en-US" sz="2000" noProof="1">
                <a:solidFill>
                  <a:srgbClr val="2C9598"/>
                </a:solidFill>
                <a:cs typeface="+mn-ea"/>
                <a:sym typeface="+mn-lt"/>
              </a:endParaRPr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C88F9ADC-F36F-4875-8E5E-19F86956A396}"/>
                </a:ext>
              </a:extLst>
            </p:cNvPr>
            <p:cNvSpPr/>
            <p:nvPr/>
          </p:nvSpPr>
          <p:spPr>
            <a:xfrm>
              <a:off x="3548970" y="3557134"/>
              <a:ext cx="465137" cy="463550"/>
            </a:xfrm>
            <a:prstGeom prst="ellipse">
              <a:avLst/>
            </a:prstGeom>
            <a:solidFill>
              <a:srgbClr val="F5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noProof="1">
                  <a:solidFill>
                    <a:srgbClr val="2C9598"/>
                  </a:solidFill>
                  <a:cs typeface="+mn-ea"/>
                  <a:sym typeface="+mn-lt"/>
                </a:rPr>
                <a:t>3</a:t>
              </a:r>
              <a:endParaRPr lang="zh-CN" altLang="en-US" sz="2000" noProof="1">
                <a:solidFill>
                  <a:srgbClr val="2C9598"/>
                </a:solidFill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4EF68712-B685-4953-A4B2-3673D2EF57B3}"/>
                </a:ext>
              </a:extLst>
            </p:cNvPr>
            <p:cNvSpPr/>
            <p:nvPr/>
          </p:nvSpPr>
          <p:spPr>
            <a:xfrm>
              <a:off x="3548970" y="4214359"/>
              <a:ext cx="465137" cy="465137"/>
            </a:xfrm>
            <a:prstGeom prst="ellipse">
              <a:avLst/>
            </a:prstGeom>
            <a:solidFill>
              <a:srgbClr val="F5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noProof="1">
                  <a:solidFill>
                    <a:srgbClr val="2C9598"/>
                  </a:solidFill>
                  <a:cs typeface="+mn-ea"/>
                  <a:sym typeface="+mn-lt"/>
                </a:rPr>
                <a:t>4</a:t>
              </a:r>
              <a:endParaRPr lang="zh-CN" altLang="en-US" sz="2000" noProof="1">
                <a:solidFill>
                  <a:srgbClr val="2C9598"/>
                </a:solidFill>
                <a:cs typeface="+mn-ea"/>
                <a:sym typeface="+mn-lt"/>
              </a:endParaRP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E10D6EB7-672E-44AC-9D2E-040455C670DA}"/>
                </a:ext>
              </a:extLst>
            </p:cNvPr>
            <p:cNvCxnSpPr>
              <a:cxnSpLocks/>
            </p:cNvCxnSpPr>
            <p:nvPr/>
          </p:nvCxnSpPr>
          <p:spPr>
            <a:xfrm>
              <a:off x="3548970" y="2756090"/>
              <a:ext cx="267819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5B12B653-C38E-4B62-94AA-81FF75E5B3DE}"/>
                </a:ext>
              </a:extLst>
            </p:cNvPr>
            <p:cNvSpPr/>
            <p:nvPr/>
          </p:nvSpPr>
          <p:spPr>
            <a:xfrm>
              <a:off x="4239294" y="2275928"/>
              <a:ext cx="2179618" cy="3818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spc="300" noProof="1">
                  <a:solidFill>
                    <a:srgbClr val="F5FFFF"/>
                  </a:solidFill>
                  <a:cs typeface="+mn-ea"/>
                  <a:sym typeface="+mn-lt"/>
                </a:rPr>
                <a:t>课前资料</a:t>
              </a:r>
              <a:endParaRPr lang="zh-CN" altLang="en-US" sz="1100" spc="300" noProof="1">
                <a:solidFill>
                  <a:srgbClr val="F5FF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04CCA621-5806-406D-B03B-966C62AAB5DF}"/>
                </a:ext>
              </a:extLst>
            </p:cNvPr>
            <p:cNvSpPr/>
            <p:nvPr/>
          </p:nvSpPr>
          <p:spPr>
            <a:xfrm>
              <a:off x="4239294" y="2921289"/>
              <a:ext cx="2179618" cy="3818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spc="300" noProof="1">
                  <a:solidFill>
                    <a:srgbClr val="F5FFFF"/>
                  </a:solidFill>
                  <a:cs typeface="+mn-ea"/>
                  <a:sym typeface="+mn-lt"/>
                </a:rPr>
                <a:t>字词学习</a:t>
              </a:r>
              <a:endParaRPr lang="zh-CN" altLang="en-US" sz="1100" spc="300" noProof="1">
                <a:solidFill>
                  <a:srgbClr val="F5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A2540273-504D-4963-9F79-EE121B2F0A2E}"/>
                </a:ext>
              </a:extLst>
            </p:cNvPr>
            <p:cNvSpPr/>
            <p:nvPr/>
          </p:nvSpPr>
          <p:spPr>
            <a:xfrm>
              <a:off x="4239294" y="3590079"/>
              <a:ext cx="2179618" cy="3818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2400" spc="300" noProof="1">
                  <a:solidFill>
                    <a:srgbClr val="F5FFFF"/>
                  </a:solidFill>
                  <a:cs typeface="+mn-ea"/>
                  <a:sym typeface="+mn-lt"/>
                </a:rPr>
                <a:t>课文赏析</a:t>
              </a:r>
              <a:endParaRPr lang="zh-CN" altLang="en-US" sz="1100" spc="300" noProof="1">
                <a:solidFill>
                  <a:srgbClr val="F5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F5A59660-DE41-4237-8B12-27BF9F0846ED}"/>
                </a:ext>
              </a:extLst>
            </p:cNvPr>
            <p:cNvSpPr/>
            <p:nvPr/>
          </p:nvSpPr>
          <p:spPr>
            <a:xfrm>
              <a:off x="4239294" y="4250408"/>
              <a:ext cx="2179618" cy="3818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2400" spc="300" noProof="1">
                  <a:solidFill>
                    <a:srgbClr val="F5FFFF"/>
                  </a:solidFill>
                  <a:cs typeface="+mn-ea"/>
                  <a:sym typeface="+mn-lt"/>
                </a:rPr>
                <a:t>课后作业</a:t>
              </a:r>
              <a:endParaRPr lang="zh-CN" altLang="en-US" sz="1100" spc="300" noProof="1">
                <a:solidFill>
                  <a:srgbClr val="F5FFFF"/>
                </a:solidFill>
                <a:cs typeface="+mn-ea"/>
                <a:sym typeface="+mn-lt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F4E2519B-A3C0-4146-BD90-B9FCB92725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8970" y="4109985"/>
              <a:ext cx="2678195" cy="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39754FA6-6DF9-4C2C-819D-EC371F057E7E}"/>
                </a:ext>
              </a:extLst>
            </p:cNvPr>
            <p:cNvCxnSpPr>
              <a:cxnSpLocks/>
            </p:cNvCxnSpPr>
            <p:nvPr/>
          </p:nvCxnSpPr>
          <p:spPr>
            <a:xfrm>
              <a:off x="3548970" y="3441196"/>
              <a:ext cx="267819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86A44984-DE51-4DCF-9CCF-E44F818C58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8970" y="4795091"/>
              <a:ext cx="2678194" cy="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6337E605-88CA-4B45-95A0-972C14F1880A}"/>
              </a:ext>
            </a:extLst>
          </p:cNvPr>
          <p:cNvCxnSpPr>
            <a:cxnSpLocks/>
          </p:cNvCxnSpPr>
          <p:nvPr/>
        </p:nvCxnSpPr>
        <p:spPr>
          <a:xfrm flipV="1">
            <a:off x="4515963" y="1698288"/>
            <a:ext cx="0" cy="350050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4">
            <a:extLst>
              <a:ext uri="{FF2B5EF4-FFF2-40B4-BE49-F238E27FC236}">
                <a16:creationId xmlns:a16="http://schemas.microsoft.com/office/drawing/2014/main" xmlns="" id="{DD0E730B-DFCA-44C0-923C-1F628760934E}"/>
              </a:ext>
            </a:extLst>
          </p:cNvPr>
          <p:cNvSpPr txBox="1"/>
          <p:nvPr/>
        </p:nvSpPr>
        <p:spPr>
          <a:xfrm>
            <a:off x="3390630" y="2302720"/>
            <a:ext cx="923330" cy="216982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4800" spc="600" dirty="0">
                <a:solidFill>
                  <a:srgbClr val="F5FFFF"/>
                </a:solidFill>
                <a:cs typeface="+mn-ea"/>
                <a:sym typeface="+mn-lt"/>
              </a:rPr>
              <a:t>主目录</a:t>
            </a:r>
            <a:endParaRPr lang="en-US" altLang="zh-CN" sz="4800" spc="600" dirty="0">
              <a:solidFill>
                <a:srgbClr val="F5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43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包含 剪贴画&#10;&#10;已生成高可信度的说明">
            <a:extLst>
              <a:ext uri="{FF2B5EF4-FFF2-40B4-BE49-F238E27FC236}">
                <a16:creationId xmlns:a16="http://schemas.microsoft.com/office/drawing/2014/main" xmlns="" id="{4C982A32-2B41-4BB3-B2F5-CA75124A8E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0A6A37-CE6F-4FD0-AB0A-5ED2D96FFE4F}"/>
              </a:ext>
            </a:extLst>
          </p:cNvPr>
          <p:cNvCxnSpPr>
            <a:cxnSpLocks/>
          </p:cNvCxnSpPr>
          <p:nvPr/>
        </p:nvCxnSpPr>
        <p:spPr>
          <a:xfrm flipV="1">
            <a:off x="4879728" y="1236439"/>
            <a:ext cx="0" cy="350050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4">
            <a:extLst>
              <a:ext uri="{FF2B5EF4-FFF2-40B4-BE49-F238E27FC236}">
                <a16:creationId xmlns:a16="http://schemas.microsoft.com/office/drawing/2014/main" xmlns="" id="{3FD51E21-350A-4C10-ADB4-D47D16A6E937}"/>
              </a:ext>
            </a:extLst>
          </p:cNvPr>
          <p:cNvSpPr txBox="1"/>
          <p:nvPr/>
        </p:nvSpPr>
        <p:spPr>
          <a:xfrm>
            <a:off x="3710853" y="1840871"/>
            <a:ext cx="923330" cy="216982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4800" spc="600" dirty="0">
                <a:solidFill>
                  <a:schemeClr val="bg1"/>
                </a:solidFill>
                <a:cs typeface="+mn-ea"/>
                <a:sym typeface="+mn-lt"/>
              </a:rPr>
              <a:t>第四节</a:t>
            </a:r>
            <a:endParaRPr lang="en-US" altLang="zh-CN" sz="48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E2D90A2-1391-4F74-A6E6-68BE1E5F7533}"/>
              </a:ext>
            </a:extLst>
          </p:cNvPr>
          <p:cNvSpPr/>
          <p:nvPr/>
        </p:nvSpPr>
        <p:spPr>
          <a:xfrm>
            <a:off x="5014633" y="2721114"/>
            <a:ext cx="4237739" cy="707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4600" spc="300" noProof="1">
                <a:solidFill>
                  <a:schemeClr val="bg1"/>
                </a:solidFill>
                <a:cs typeface="+mn-ea"/>
                <a:sym typeface="+mn-lt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359657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课后作业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xmlns="" id="{110950EC-1225-4287-859E-08C2A852B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7237" y="1801812"/>
            <a:ext cx="8137525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是啊，人人都需要掌声，特别是当一个</a:t>
            </a:r>
            <a:endParaRPr lang="en-US" altLang="zh-CN" sz="32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人</a:t>
            </a:r>
            <a:r>
              <a:rPr lang="zh-CN" altLang="en-US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身处困境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的时候。让我们</a:t>
            </a:r>
            <a:r>
              <a:rPr lang="zh-CN" altLang="en-US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珍惜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别人的掌声，</a:t>
            </a:r>
            <a:endParaRPr lang="en-US" altLang="zh-CN" sz="32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同时，也不要忘记把自己的掌声</a:t>
            </a:r>
            <a:r>
              <a:rPr lang="zh-CN" altLang="en-US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献给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别人。</a:t>
            </a:r>
          </a:p>
        </p:txBody>
      </p:sp>
    </p:spTree>
    <p:extLst>
      <p:ext uri="{BB962C8B-B14F-4D97-AF65-F5344CB8AC3E}">
        <p14:creationId xmlns:p14="http://schemas.microsoft.com/office/powerpoint/2010/main" val="71831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课后作业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B5C30B9-0B9C-4B33-93C0-4C902DD72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4500" y="2307522"/>
            <a:ext cx="9144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我永远不会忘记那一次掌声，因为它使我明白，</a:t>
            </a:r>
            <a:endParaRPr lang="en-US" altLang="zh-CN" sz="32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 sz="32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同学们并没有歧视我。大家的掌声给了我极大的鼓</a:t>
            </a:r>
            <a:endParaRPr lang="en-US" altLang="zh-CN" sz="32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 sz="32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励，使我鼓起勇气</a:t>
            </a:r>
            <a:r>
              <a:rPr lang="zh-CN" altLang="en-US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微笑着面对生活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6" name="WordArt 5">
            <a:extLst>
              <a:ext uri="{FF2B5EF4-FFF2-40B4-BE49-F238E27FC236}">
                <a16:creationId xmlns:a16="http://schemas.microsoft.com/office/drawing/2014/main" xmlns="" id="{1B8E935D-999E-4E0E-A415-1B8792766FD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386456" y="1374042"/>
            <a:ext cx="3384550" cy="122396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dirty="0">
                <a:solidFill>
                  <a:srgbClr val="106568"/>
                </a:solidFill>
                <a:sym typeface="+mn-lt"/>
              </a:rPr>
              <a:t>英子的来信</a:t>
            </a:r>
          </a:p>
        </p:txBody>
      </p:sp>
    </p:spTree>
    <p:extLst>
      <p:ext uri="{BB962C8B-B14F-4D97-AF65-F5344CB8AC3E}">
        <p14:creationId xmlns:p14="http://schemas.microsoft.com/office/powerpoint/2010/main" val="117903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课后作业</a:t>
            </a:r>
          </a:p>
        </p:txBody>
      </p:sp>
      <p:sp>
        <p:nvSpPr>
          <p:cNvPr id="5" name="Text Box 13">
            <a:extLst>
              <a:ext uri="{FF2B5EF4-FFF2-40B4-BE49-F238E27FC236}">
                <a16:creationId xmlns:a16="http://schemas.microsoft.com/office/drawing/2014/main" xmlns="" id="{D2A0BFE0-2E88-45DF-83B4-F7D0038F24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586" y="1449576"/>
            <a:ext cx="730885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　　   生活中</a:t>
            </a: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你一定得到过掌声。这掌声</a:t>
            </a: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也许是很多人送给你的</a:t>
            </a: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也许是一个人送给你的</a:t>
            </a: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;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也许是陌生人送给你的</a:t>
            </a: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也许是熟悉的人送给你的</a:t>
            </a: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;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也许是在你成功时响起</a:t>
            </a: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也许是在你身处困境时响起</a:t>
            </a:r>
            <a:r>
              <a:rPr lang="en-US" altLang="zh-CN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选择一次</a:t>
            </a:r>
            <a:r>
              <a:rPr lang="zh-CN" altLang="en-US" sz="32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最难忘、最让你感动的掌声</a:t>
            </a:r>
            <a:r>
              <a:rPr lang="zh-CN" altLang="en-US" sz="32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写下来，把掌声响起的过程和你的感受写具体．</a:t>
            </a:r>
          </a:p>
        </p:txBody>
      </p:sp>
    </p:spTree>
    <p:extLst>
      <p:ext uri="{BB962C8B-B14F-4D97-AF65-F5344CB8AC3E}">
        <p14:creationId xmlns:p14="http://schemas.microsoft.com/office/powerpoint/2010/main" val="121688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剪贴画&#10;&#10;已生成高可信度的说明">
            <a:extLst>
              <a:ext uri="{FF2B5EF4-FFF2-40B4-BE49-F238E27FC236}">
                <a16:creationId xmlns:a16="http://schemas.microsoft.com/office/drawing/2014/main" xmlns="" id="{B297BB0F-D748-44ED-BE41-5F0E2BEF43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FE48D4C-89F7-47C4-8E85-6D1A20371798}"/>
              </a:ext>
            </a:extLst>
          </p:cNvPr>
          <p:cNvSpPr txBox="1"/>
          <p:nvPr/>
        </p:nvSpPr>
        <p:spPr>
          <a:xfrm>
            <a:off x="3059863" y="2875002"/>
            <a:ext cx="69685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cs typeface="+mn-ea"/>
                <a:sym typeface="+mn-lt"/>
              </a:rPr>
              <a:t>同学们，下课了！</a:t>
            </a:r>
          </a:p>
        </p:txBody>
      </p:sp>
    </p:spTree>
    <p:extLst>
      <p:ext uri="{BB962C8B-B14F-4D97-AF65-F5344CB8AC3E}">
        <p14:creationId xmlns:p14="http://schemas.microsoft.com/office/powerpoint/2010/main" val="338262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包含 剪贴画&#10;&#10;已生成高可信度的说明">
            <a:extLst>
              <a:ext uri="{FF2B5EF4-FFF2-40B4-BE49-F238E27FC236}">
                <a16:creationId xmlns:a16="http://schemas.microsoft.com/office/drawing/2014/main" xmlns="" id="{4C982A32-2B41-4BB3-B2F5-CA75124A8E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0A6A37-CE6F-4FD0-AB0A-5ED2D96FFE4F}"/>
              </a:ext>
            </a:extLst>
          </p:cNvPr>
          <p:cNvCxnSpPr>
            <a:cxnSpLocks/>
          </p:cNvCxnSpPr>
          <p:nvPr/>
        </p:nvCxnSpPr>
        <p:spPr>
          <a:xfrm flipV="1">
            <a:off x="4879728" y="1236439"/>
            <a:ext cx="0" cy="350050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4">
            <a:extLst>
              <a:ext uri="{FF2B5EF4-FFF2-40B4-BE49-F238E27FC236}">
                <a16:creationId xmlns:a16="http://schemas.microsoft.com/office/drawing/2014/main" xmlns="" id="{3FD51E21-350A-4C10-ADB4-D47D16A6E937}"/>
              </a:ext>
            </a:extLst>
          </p:cNvPr>
          <p:cNvSpPr txBox="1"/>
          <p:nvPr/>
        </p:nvSpPr>
        <p:spPr>
          <a:xfrm>
            <a:off x="3710853" y="1840871"/>
            <a:ext cx="923330" cy="216982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4800" spc="600" dirty="0">
                <a:solidFill>
                  <a:schemeClr val="bg1"/>
                </a:solidFill>
                <a:cs typeface="+mn-ea"/>
                <a:sym typeface="+mn-lt"/>
              </a:rPr>
              <a:t>第一节</a:t>
            </a:r>
            <a:endParaRPr lang="en-US" altLang="zh-CN" sz="48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E2D90A2-1391-4F74-A6E6-68BE1E5F7533}"/>
              </a:ext>
            </a:extLst>
          </p:cNvPr>
          <p:cNvSpPr/>
          <p:nvPr/>
        </p:nvSpPr>
        <p:spPr>
          <a:xfrm>
            <a:off x="4879728" y="2571840"/>
            <a:ext cx="4237739" cy="707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4600" spc="300" noProof="1">
                <a:solidFill>
                  <a:schemeClr val="bg1"/>
                </a:solidFill>
                <a:cs typeface="+mn-ea"/>
                <a:sym typeface="+mn-lt"/>
              </a:rPr>
              <a:t>课前资料</a:t>
            </a:r>
          </a:p>
        </p:txBody>
      </p:sp>
    </p:spTree>
    <p:extLst>
      <p:ext uri="{BB962C8B-B14F-4D97-AF65-F5344CB8AC3E}">
        <p14:creationId xmlns:p14="http://schemas.microsoft.com/office/powerpoint/2010/main" val="151554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课前资料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xmlns="" id="{4308CAD5-1127-47E2-832E-D59CB5154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4044" y="1654493"/>
            <a:ext cx="8748712" cy="2785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40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小儿麻痹症：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       急性传染病，由病毒侵入脊髓引起，患者多为</a:t>
            </a:r>
            <a:r>
              <a:rPr lang="en-US" altLang="zh-CN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岁到</a:t>
            </a:r>
            <a:r>
              <a:rPr lang="en-US" altLang="zh-CN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30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岁的儿童，主要症状是发热，全身不适，头痛，严重时导致瘫痪。</a:t>
            </a:r>
          </a:p>
        </p:txBody>
      </p:sp>
    </p:spTree>
    <p:extLst>
      <p:ext uri="{BB962C8B-B14F-4D97-AF65-F5344CB8AC3E}">
        <p14:creationId xmlns:p14="http://schemas.microsoft.com/office/powerpoint/2010/main" val="253445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课前资料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xmlns="" id="{C6F01689-F78D-41E5-8FC9-A7F9807CC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064" y="1444447"/>
            <a:ext cx="861774" cy="404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lang="zh-CN" altLang="en-US" sz="4400" i="1" dirty="0">
                <a:solidFill>
                  <a:srgbClr val="10656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让世界更美好！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xmlns="" id="{457BF11A-CE2A-4850-869D-0E1E062DC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6456" y="1157189"/>
            <a:ext cx="4608512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爱</a:t>
            </a: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是什么？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28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爱</a:t>
            </a: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是给公共汽车上的老奶奶让出自己的座位；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28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爱</a:t>
            </a: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是给下班的爸爸妈妈送上一杯茶；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2800" b="0" dirty="0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爱</a:t>
            </a: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是向遇到困难的小伙伴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伸出温暖的双手；</a:t>
            </a:r>
            <a:r>
              <a:rPr lang="en-US" altLang="zh-CN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394500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包含 剪贴画&#10;&#10;已生成高可信度的说明">
            <a:extLst>
              <a:ext uri="{FF2B5EF4-FFF2-40B4-BE49-F238E27FC236}">
                <a16:creationId xmlns:a16="http://schemas.microsoft.com/office/drawing/2014/main" xmlns="" id="{4C982A32-2B41-4BB3-B2F5-CA75124A8E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0A6A37-CE6F-4FD0-AB0A-5ED2D96FFE4F}"/>
              </a:ext>
            </a:extLst>
          </p:cNvPr>
          <p:cNvCxnSpPr>
            <a:cxnSpLocks/>
          </p:cNvCxnSpPr>
          <p:nvPr/>
        </p:nvCxnSpPr>
        <p:spPr>
          <a:xfrm flipV="1">
            <a:off x="4879728" y="1236439"/>
            <a:ext cx="0" cy="350050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4">
            <a:extLst>
              <a:ext uri="{FF2B5EF4-FFF2-40B4-BE49-F238E27FC236}">
                <a16:creationId xmlns:a16="http://schemas.microsoft.com/office/drawing/2014/main" xmlns="" id="{3FD51E21-350A-4C10-ADB4-D47D16A6E937}"/>
              </a:ext>
            </a:extLst>
          </p:cNvPr>
          <p:cNvSpPr txBox="1"/>
          <p:nvPr/>
        </p:nvSpPr>
        <p:spPr>
          <a:xfrm>
            <a:off x="3710853" y="1840871"/>
            <a:ext cx="923330" cy="216982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4800" spc="600" dirty="0">
                <a:solidFill>
                  <a:schemeClr val="bg1"/>
                </a:solidFill>
                <a:cs typeface="+mn-ea"/>
                <a:sym typeface="+mn-lt"/>
              </a:rPr>
              <a:t>第二节</a:t>
            </a:r>
            <a:endParaRPr lang="en-US" altLang="zh-CN" sz="48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E2D90A2-1391-4F74-A6E6-68BE1E5F7533}"/>
              </a:ext>
            </a:extLst>
          </p:cNvPr>
          <p:cNvSpPr/>
          <p:nvPr/>
        </p:nvSpPr>
        <p:spPr>
          <a:xfrm>
            <a:off x="5125274" y="2721114"/>
            <a:ext cx="4237739" cy="707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4600" spc="300" noProof="1">
                <a:solidFill>
                  <a:schemeClr val="bg1"/>
                </a:solidFill>
                <a:cs typeface="+mn-ea"/>
                <a:sym typeface="+mn-lt"/>
              </a:rPr>
              <a:t>字词学习</a:t>
            </a:r>
          </a:p>
        </p:txBody>
      </p:sp>
    </p:spTree>
    <p:extLst>
      <p:ext uri="{BB962C8B-B14F-4D97-AF65-F5344CB8AC3E}">
        <p14:creationId xmlns:p14="http://schemas.microsoft.com/office/powerpoint/2010/main" val="273538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字词学习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F079ADCD-C348-4B08-936E-B82482FB2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2969" y="2712244"/>
            <a:ext cx="7866062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0" lang="zh-CN" altLang="en-US" sz="8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落叶   落下残疾</a:t>
            </a:r>
            <a:r>
              <a:rPr kumimoji="0" lang="zh-CN" altLang="en-US" sz="8800" dirty="0">
                <a:latin typeface="+mn-lt"/>
                <a:ea typeface="+mn-ea"/>
                <a:cs typeface="+mn-ea"/>
                <a:sym typeface="+mn-lt"/>
              </a:rPr>
              <a:t>　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xmlns="" id="{90C69AD3-C898-4C60-AF99-31DE73AD1D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8506" y="1704181"/>
            <a:ext cx="15843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6600" b="0" dirty="0" err="1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luò</a:t>
            </a:r>
            <a:endParaRPr kumimoji="0" lang="en-US" altLang="zh-CN" sz="6600" b="0" dirty="0">
              <a:solidFill>
                <a:srgbClr val="FE41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xmlns="" id="{270D6DC4-27A7-4E48-A1FC-84B621B83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4131" y="1632744"/>
            <a:ext cx="16859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en-US" altLang="zh-CN" sz="6600" b="0" dirty="0" err="1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</a:rPr>
              <a:t>lào</a:t>
            </a:r>
            <a:endParaRPr kumimoji="0" lang="en-US" altLang="zh-CN" sz="6600" b="0" dirty="0">
              <a:solidFill>
                <a:srgbClr val="FE41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AutoShape 9">
            <a:extLst>
              <a:ext uri="{FF2B5EF4-FFF2-40B4-BE49-F238E27FC236}">
                <a16:creationId xmlns:a16="http://schemas.microsoft.com/office/drawing/2014/main" xmlns="" id="{FD41C76A-446F-450F-89C8-D31026245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4769" y="4080669"/>
            <a:ext cx="215900" cy="215900"/>
          </a:xfrm>
          <a:prstGeom prst="flowChartConnector">
            <a:avLst/>
          </a:prstGeom>
          <a:solidFill>
            <a:srgbClr val="FE41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AutoShape 10">
            <a:extLst>
              <a:ext uri="{FF2B5EF4-FFF2-40B4-BE49-F238E27FC236}">
                <a16:creationId xmlns:a16="http://schemas.microsoft.com/office/drawing/2014/main" xmlns="" id="{C820BEA0-F2CB-4228-B774-028879402E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419" y="4152106"/>
            <a:ext cx="215900" cy="215900"/>
          </a:xfrm>
          <a:prstGeom prst="flowChartConnector">
            <a:avLst/>
          </a:prstGeom>
          <a:solidFill>
            <a:srgbClr val="FE41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899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字词学习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xmlns="" id="{0B01C0D9-6B21-4516-B486-1BCC7550F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5925" y="869950"/>
            <a:ext cx="8820150" cy="475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掌声  文静   麻（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）痹（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）症（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）</a:t>
            </a:r>
          </a:p>
          <a:p>
            <a:pPr eaLnBrk="1" hangingPunct="1"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愿意   姿（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）势（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轮流   热烈</a:t>
            </a: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GB" sz="36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情况（  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）   慢吞吞    注视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持久   平息     镇（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）定    情绪（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）   讲述</a:t>
            </a: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zh-CN" altLang="en-GB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GB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）   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动听   普通   鼓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(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GB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36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励</a:t>
            </a:r>
            <a:r>
              <a:rPr lang="zh-CN" altLang="en-GB" sz="2800" b="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(      )</a:t>
            </a:r>
            <a:endParaRPr lang="en-US" altLang="zh-CN" sz="2800" b="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xmlns="" id="{5D9AA53A-A8D6-4B7B-9837-5CC7CC581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4588" y="1171576"/>
            <a:ext cx="838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2800" b="0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M</a:t>
            </a:r>
            <a:r>
              <a:rPr lang="en-GB" altLang="zh-CN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á</a:t>
            </a:r>
            <a:r>
              <a:rPr lang="en-GB" altLang="zh-CN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endParaRPr lang="en-US" altLang="zh-CN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xmlns="" id="{38058453-3F6C-4773-B30F-6F2F552F5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4650" y="1203326"/>
            <a:ext cx="60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2800" b="0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bì</a:t>
            </a:r>
            <a:endParaRPr lang="en-US" altLang="zh-CN" sz="2800" b="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xmlns="" id="{57BF6D24-349D-4770-97D8-5734F2749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7063" y="1165226"/>
            <a:ext cx="1371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2800" b="0" dirty="0" err="1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  <a:hlinkClick r:id="rId3"/>
              </a:rPr>
              <a:t>zhèn</a:t>
            </a:r>
            <a:r>
              <a:rPr lang="en-GB" altLang="zh-CN" dirty="0" err="1">
                <a:solidFill>
                  <a:srgbClr val="FE4100"/>
                </a:solidFill>
                <a:latin typeface="+mn-lt"/>
                <a:ea typeface="+mn-ea"/>
                <a:cs typeface="+mn-ea"/>
                <a:sym typeface="+mn-lt"/>
                <a:hlinkClick r:id="rId3"/>
              </a:rPr>
              <a:t>g</a:t>
            </a:r>
            <a:endParaRPr lang="en-US" altLang="zh-CN" dirty="0">
              <a:solidFill>
                <a:srgbClr val="FE41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xmlns="" id="{1C4045D5-E1FF-4BCC-AC66-826A13F98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2128838"/>
            <a:ext cx="60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2800" b="0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z</a:t>
            </a:r>
            <a:r>
              <a:rPr lang="en-GB" altLang="zh-CN" sz="2800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ī</a:t>
            </a:r>
            <a:endParaRPr lang="en-US" altLang="zh-CN" sz="280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xmlns="" id="{55671D93-F319-4E6C-A767-298D534C7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4950" y="2156619"/>
            <a:ext cx="762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2800" b="0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shì</a:t>
            </a:r>
            <a:endParaRPr lang="en-US" altLang="zh-CN" sz="2800" b="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xmlns="" id="{3A72FC0B-8947-42A6-B299-A9530625C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8150" y="3042780"/>
            <a:ext cx="114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2800" b="0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ku</a:t>
            </a:r>
            <a:r>
              <a:rPr lang="en-GB" altLang="zh-CN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à</a:t>
            </a:r>
            <a:r>
              <a:rPr lang="en-GB" altLang="zh-CN" sz="2800" b="0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n</a:t>
            </a:r>
            <a:r>
              <a:rPr lang="en-GB" altLang="zh-CN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g</a:t>
            </a:r>
            <a:endParaRPr lang="en-US" altLang="zh-CN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xmlns="" id="{4805108A-E611-442F-AE40-381C2DAB4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3337" y="4007127"/>
            <a:ext cx="1533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2800" b="0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zhèn</a:t>
            </a:r>
            <a:endParaRPr lang="en-US" altLang="zh-CN" sz="2800" b="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 Box 12">
            <a:extLst>
              <a:ext uri="{FF2B5EF4-FFF2-40B4-BE49-F238E27FC236}">
                <a16:creationId xmlns:a16="http://schemas.microsoft.com/office/drawing/2014/main" xmlns="" id="{D0D4CEA4-96D3-4370-A2F1-B99BB37E2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0750" y="3947081"/>
            <a:ext cx="685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2800" b="0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xù</a:t>
            </a:r>
            <a:endParaRPr lang="en-US" altLang="zh-CN" sz="2800" b="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 Box 13">
            <a:extLst>
              <a:ext uri="{FF2B5EF4-FFF2-40B4-BE49-F238E27FC236}">
                <a16:creationId xmlns:a16="http://schemas.microsoft.com/office/drawing/2014/main" xmlns="" id="{36CB66B4-226A-43E5-8D4A-944341C35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7088" y="4007127"/>
            <a:ext cx="11715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3200" b="0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shù</a:t>
            </a:r>
            <a:endParaRPr lang="en-US" altLang="zh-CN" sz="3200" b="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 Box 14">
            <a:extLst>
              <a:ext uri="{FF2B5EF4-FFF2-40B4-BE49-F238E27FC236}">
                <a16:creationId xmlns:a16="http://schemas.microsoft.com/office/drawing/2014/main" xmlns="" id="{A4CF8944-0DD6-46F5-9CE3-365F80102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588" y="4968875"/>
            <a:ext cx="838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  <a:hlinkClick r:id="rId4"/>
              </a:rPr>
              <a:t>g</a:t>
            </a:r>
            <a:r>
              <a:rPr lang="en-GB" altLang="zh-CN" sz="2800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  <a:hlinkClick r:id="rId4"/>
              </a:rPr>
              <a:t>ǔ</a:t>
            </a:r>
            <a:endParaRPr lang="en-US" altLang="zh-CN" sz="280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 Box 15">
            <a:extLst>
              <a:ext uri="{FF2B5EF4-FFF2-40B4-BE49-F238E27FC236}">
                <a16:creationId xmlns:a16="http://schemas.microsoft.com/office/drawing/2014/main" xmlns="" id="{C5F8C0D8-3C24-40AE-9F73-107C9A94E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6950" y="4914504"/>
            <a:ext cx="60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2800" b="0" dirty="0" err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  <a:hlinkClick r:id="rId5"/>
              </a:rPr>
              <a:t>lì</a:t>
            </a:r>
            <a:endParaRPr lang="en-US" altLang="zh-CN" sz="2800" b="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310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7593FA0-F44A-4B50-A340-92B84039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79CE816-5CB7-4AEE-A84E-7558394BE4BE}"/>
              </a:ext>
            </a:extLst>
          </p:cNvPr>
          <p:cNvSpPr/>
          <p:nvPr/>
        </p:nvSpPr>
        <p:spPr>
          <a:xfrm>
            <a:off x="148717" y="0"/>
            <a:ext cx="4237739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3200" spc="300" noProof="1">
                <a:solidFill>
                  <a:srgbClr val="106568"/>
                </a:solidFill>
                <a:cs typeface="+mn-ea"/>
                <a:sym typeface="+mn-lt"/>
              </a:rPr>
              <a:t>字词学习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8516AD8-FC68-455B-9EC9-C47067B76883}"/>
              </a:ext>
            </a:extLst>
          </p:cNvPr>
          <p:cNvSpPr txBox="1"/>
          <p:nvPr/>
        </p:nvSpPr>
        <p:spPr>
          <a:xfrm flipH="1">
            <a:off x="381000" y="685800"/>
            <a:ext cx="3067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1065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英子的性格：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6988D3F-8F26-4780-BE57-90827DA47C71}"/>
              </a:ext>
            </a:extLst>
          </p:cNvPr>
          <p:cNvSpPr txBox="1">
            <a:spLocks noChangeArrowheads="1"/>
          </p:cNvSpPr>
          <p:nvPr/>
        </p:nvSpPr>
        <p:spPr>
          <a:xfrm>
            <a:off x="4152900" y="1947227"/>
            <a:ext cx="7772400" cy="34559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文静     胆怯         </a:t>
            </a:r>
            <a:endParaRPr lang="en-US" altLang="zh-CN" sz="540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en-US" altLang="zh-CN" sz="5400" dirty="0">
              <a:solidFill>
                <a:srgbClr val="106568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5400" dirty="0">
                <a:solidFill>
                  <a:srgbClr val="106568"/>
                </a:solidFill>
                <a:latin typeface="+mn-lt"/>
                <a:ea typeface="+mn-ea"/>
                <a:cs typeface="+mn-ea"/>
                <a:sym typeface="+mn-lt"/>
              </a:rPr>
              <a:t>自卑     忧郁</a:t>
            </a:r>
          </a:p>
        </p:txBody>
      </p:sp>
    </p:spTree>
    <p:extLst>
      <p:ext uri="{BB962C8B-B14F-4D97-AF65-F5344CB8AC3E}">
        <p14:creationId xmlns:p14="http://schemas.microsoft.com/office/powerpoint/2010/main" val="46854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Click="0" advTm="3000">
        <p14:warp dir="in"/>
      </p:transition>
    </mc:Choice>
    <mc:Fallback xmlns="">
      <p:transition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ckul1ia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690</Words>
  <Application>Microsoft Office PowerPoint</Application>
  <PresentationFormat>宽屏</PresentationFormat>
  <Paragraphs>113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8" baseType="lpstr">
      <vt:lpstr>微软雅黑</vt:lpstr>
      <vt:lpstr>Arial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36</cp:revision>
  <dcterms:created xsi:type="dcterms:W3CDTF">2017-09-15T02:25:26Z</dcterms:created>
  <dcterms:modified xsi:type="dcterms:W3CDTF">2018-09-15T00:54:28Z</dcterms:modified>
</cp:coreProperties>
</file>